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71" r:id="rId12"/>
    <p:sldId id="266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5721-E400-47EE-9391-C65B422D279C}" type="datetimeFigureOut">
              <a:rPr lang="en-US" smtClean="0"/>
              <a:t>06/21/2017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538E0-C073-4B78-B7A0-D21AD96BA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6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6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9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7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5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6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538E0-C073-4B78-B7A0-D21AD96BA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FB7808-BF6C-4880-805A-A3A4B11A730E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7D5A-0A8D-4802-971F-BB233D4B748F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0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4FEA3A3-7B16-47D9-BBA6-381895AC6946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A286-2548-4D9E-94ED-9B05B1A97A3A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DAC4C5-7537-4DAD-841F-D2C961C0CECA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B48A-7BC7-4B2E-9AF1-E37285542A22}" type="datetime1">
              <a:rPr lang="en-US" smtClean="0"/>
              <a:t>06/21/2017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6324-CA06-4535-ADA3-E01B5F8C3276}" type="datetime1">
              <a:rPr lang="en-US" smtClean="0"/>
              <a:t>06/21/2017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F212-E4AE-41BE-AB88-99749AE7AFB6}" type="datetime1">
              <a:rPr lang="en-US" smtClean="0"/>
              <a:t>06/21/2017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1703-9A4A-4166-AC82-A19A21958C0B}" type="datetime1">
              <a:rPr lang="en-US" smtClean="0"/>
              <a:t>06/21/2017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1B905C-70DE-4663-93AD-BB970719AD3A}" type="datetime1">
              <a:rPr lang="en-US" smtClean="0"/>
              <a:t>06/21/2017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8535-8B53-4604-B936-0B38B68EF8C6}" type="datetime1">
              <a:rPr lang="en-US" smtClean="0"/>
              <a:t>06/21/2017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A8D5959-2AFF-43E9-8943-59FE8D9ECDF3}" type="datetime1">
              <a:rPr lang="en-US" smtClean="0"/>
              <a:t>06/21/2017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Copyright 2015 Mid-America Library Alliance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2EA1880-8908-4255-B3BE-49AD1CAE02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46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Library</a:t>
            </a:r>
            <a:br>
              <a:rPr lang="en-US" dirty="0" smtClean="0"/>
            </a:br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Opening Doors……Opening Minds….Opening Possibilities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7941" y="3991120"/>
            <a:ext cx="9720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FFFF00"/>
                </a:solidFill>
              </a:rPr>
              <a:t>Public Libraries Bring Value to the Community</a:t>
            </a:r>
            <a:endParaRPr lang="en-US" sz="4400" i="1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57530" y="6431329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203963" y="888133"/>
            <a:ext cx="242264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64153" y="945783"/>
            <a:ext cx="210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Insert Your Logo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17110" y="6311822"/>
            <a:ext cx="242264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Put your Footer Here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0"/>
    </mc:Choice>
    <mc:Fallback xmlns="">
      <p:transition spd="slow" advTm="408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your public library for great returns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3352" y="6218237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6146" name="Picture 2" descr="Image result for ro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43" y="2127977"/>
            <a:ext cx="3852098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4239" y="2811566"/>
            <a:ext cx="4871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Investing in your public library is not a gamble but a sure bet.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Public libraries have an economic impact that greatly exceeds their cost and consistently create a positive return on investment.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42"/>
    </mc:Choice>
    <mc:Fallback xmlns="">
      <p:transition spd="slow" advTm="440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Your packet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09" y="2514899"/>
            <a:ext cx="2695465" cy="2223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593609" y="6274029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05" y="2053281"/>
            <a:ext cx="4006585" cy="287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Image result for library business resourc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4" y="2053281"/>
            <a:ext cx="3558256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2149" y="5222767"/>
            <a:ext cx="10845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__________________ community and economy benefit when business people utilize library resources to develop skills that are transferrable to a variety of situations and are necessary to function in the 21</a:t>
            </a:r>
            <a:r>
              <a:rPr lang="en-US" sz="2000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dirty="0" smtClean="0">
                <a:solidFill>
                  <a:srgbClr val="0070C0"/>
                </a:solidFill>
              </a:rPr>
              <a:t> century workplace.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0"/>
    </mc:Choice>
    <mc:Fallback xmlns="">
      <p:transition spd="slow" advTm="250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struggle is real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52730" y="6260910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8194" name="Picture 2" descr="Image result for book prices ris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10" y="2181779"/>
            <a:ext cx="47879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7394" y="2669985"/>
            <a:ext cx="6486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Public libraries continue to struggle to keep up with the constant changes in technology, and the skyrocketing costs of books, AV and databases.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Coupled with shortages in staff and budget and the growing and diversified needs of our patrons.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14"/>
    </mc:Choice>
    <mc:Fallback xmlns="">
      <p:transition spd="slow" advTm="3551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to the future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90880" y="6294711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192" y="244888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As community leaders, we ask you to please make a commitment to your library and the </a:t>
            </a:r>
            <a:r>
              <a:rPr lang="en-US" sz="2000" dirty="0" smtClean="0">
                <a:solidFill>
                  <a:srgbClr val="0070C0"/>
                </a:solidFill>
              </a:rPr>
              <a:t>equal access to services we provide </a:t>
            </a:r>
            <a:r>
              <a:rPr lang="en-US" sz="2000" dirty="0">
                <a:solidFill>
                  <a:srgbClr val="0070C0"/>
                </a:solidFill>
              </a:rPr>
              <a:t>to everyone </a:t>
            </a:r>
            <a:r>
              <a:rPr lang="en-US" sz="2000" dirty="0" smtClean="0">
                <a:solidFill>
                  <a:srgbClr val="0070C0"/>
                </a:solidFill>
              </a:rPr>
              <a:t>in our community.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The intellectual and economic health of our community depends on it.  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Library users today are our future leaders and decision makers of tomorrow.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Image result for commit to futu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96" y="2448888"/>
            <a:ext cx="4684311" cy="2862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0"/>
    </mc:Choice>
    <mc:Fallback xmlns="">
      <p:transition spd="slow" advTm="135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82753" y="6323339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 </a:t>
            </a:r>
            <a:r>
              <a:rPr lang="en-US" dirty="0"/>
              <a:t>Library </a:t>
            </a:r>
            <a:r>
              <a:rPr lang="en-US" dirty="0" smtClean="0"/>
              <a:t>Alliance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66392" y="2347546"/>
            <a:ext cx="4721470" cy="3446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</a:t>
            </a:r>
          </a:p>
          <a:p>
            <a:pPr algn="ctr"/>
            <a:r>
              <a:rPr lang="en-US" dirty="0" smtClean="0"/>
              <a:t>Library Director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_________ Public Library</a:t>
            </a:r>
          </a:p>
          <a:p>
            <a:pPr algn="ctr"/>
            <a:r>
              <a:rPr lang="en-US" dirty="0" smtClean="0"/>
              <a:t>Address</a:t>
            </a:r>
          </a:p>
          <a:p>
            <a:pPr algn="ctr"/>
            <a:r>
              <a:rPr lang="en-US" dirty="0" smtClean="0"/>
              <a:t>Phone:</a:t>
            </a:r>
          </a:p>
          <a:p>
            <a:pPr algn="ctr"/>
            <a:r>
              <a:rPr lang="en-US" dirty="0" smtClean="0"/>
              <a:t>Web address</a:t>
            </a:r>
          </a:p>
          <a:p>
            <a:pPr algn="ctr"/>
            <a:r>
              <a:rPr lang="en-US" dirty="0" smtClean="0"/>
              <a:t>E-mail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7" y="2720020"/>
            <a:ext cx="2914997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3"/>
    </mc:Choice>
    <mc:Fallback xmlns="">
      <p:transition spd="slow" advTm="125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Library…..your way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345057"/>
            <a:ext cx="3476595" cy="3678238"/>
          </a:xfrm>
        </p:spPr>
      </p:pic>
      <p:sp>
        <p:nvSpPr>
          <p:cNvPr id="5" name="TextBox 4"/>
          <p:cNvSpPr txBox="1"/>
          <p:nvPr/>
        </p:nvSpPr>
        <p:spPr>
          <a:xfrm>
            <a:off x="4743406" y="3095219"/>
            <a:ext cx="678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If you are a reader and a book lover, you probably already use the ___________ Public Library, love it and cannot imagine life without it.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But have you truly explored all your library has to offer?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2015 Mid-America Library Alliance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5"/>
    </mc:Choice>
    <mc:Fallback xmlns="">
      <p:transition spd="slow" advTm="3503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0880" y="5969320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110" y="2221907"/>
            <a:ext cx="3828516" cy="3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8404" y="3134752"/>
            <a:ext cx="311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Insert “Your” Library photo and address here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5107" y="2375731"/>
            <a:ext cx="6742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Serves a population of _______________ in the _______</a:t>
            </a:r>
            <a:r>
              <a:rPr lang="en-US" sz="2000" dirty="0">
                <a:solidFill>
                  <a:srgbClr val="0070C0"/>
                </a:solidFill>
              </a:rPr>
              <a:t>h</a:t>
            </a:r>
            <a:r>
              <a:rPr lang="en-US" sz="2000" dirty="0" smtClean="0">
                <a:solidFill>
                  <a:srgbClr val="0070C0"/>
                </a:solidFill>
              </a:rPr>
              <a:t>ours we are open each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We have __________________registered borrowers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" name="Picture 4" descr="Children_rea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91" y="4027330"/>
            <a:ext cx="4562475" cy="16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42"/>
    </mc:Choice>
    <mc:Fallback xmlns="">
      <p:transition spd="slow" advTm="375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1521" y="6035675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2189771"/>
            <a:ext cx="4589554" cy="3424238"/>
          </a:xfrm>
        </p:spPr>
      </p:pic>
      <p:sp>
        <p:nvSpPr>
          <p:cNvPr id="10" name="TextBox 9"/>
          <p:cNvSpPr txBox="1"/>
          <p:nvPr/>
        </p:nvSpPr>
        <p:spPr>
          <a:xfrm>
            <a:off x="5648771" y="2563738"/>
            <a:ext cx="58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We own over _____________ books that are offered to our community.  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In addition, our borrowers used the interlibrary loan services in excess of __________________ times in the year ______ alone.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31"/>
    </mc:Choice>
    <mc:Fallback xmlns="">
      <p:transition spd="slow" advTm="225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6080" y="6456537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56" y="2623653"/>
            <a:ext cx="2776152" cy="21730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mage result for Library Youth Program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0"/>
          <a:stretch/>
        </p:blipFill>
        <p:spPr bwMode="auto">
          <a:xfrm>
            <a:off x="3907070" y="2188594"/>
            <a:ext cx="4637615" cy="3360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" y="2574898"/>
            <a:ext cx="3164172" cy="2270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14729" y="5853869"/>
            <a:ext cx="382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______ Adult/Senior Programs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938" y="5341121"/>
            <a:ext cx="2473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_____ Teen Programs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8363" y="5257293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_____ Children’s Programs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45"/>
    </mc:Choice>
    <mc:Fallback xmlns="">
      <p:transition spd="slow" advTm="485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libraries support education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025005" y="6285097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3074" name="Picture 2" descr="Image result for act scor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7"/>
          <a:stretch/>
        </p:blipFill>
        <p:spPr bwMode="auto">
          <a:xfrm>
            <a:off x="341833" y="2068082"/>
            <a:ext cx="5588942" cy="374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2325923"/>
            <a:ext cx="5514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Students who frequently visit well stocked and well staffed libraries end up with higher ACT scores and perform better on reading and writing exams.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Public libraries provide support to schools and students.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As school budgets dwindle, public libraries have stepped up to fill the gap.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28"/>
    </mc:Choice>
    <mc:Fallback xmlns="">
      <p:transition spd="slow" advTm="415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library                       healthy community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33384" y="6400219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051876" y="1130449"/>
            <a:ext cx="1216152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moving va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56" y="2363971"/>
            <a:ext cx="5290634" cy="32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0323" y="2581947"/>
            <a:ext cx="5266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 healthy library is symbolic of a healthy community.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A community that does NOT have a good Public Library is unattractive to businesses and individuals looking to relocate to a new area.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Public libraries are an essential foundation for the community it serves.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4"/>
    </mc:Choice>
    <mc:Fallback xmlns="">
      <p:transition spd="slow" advTm="270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Library…….our community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6376" y="6174009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4" y="2110886"/>
            <a:ext cx="5399043" cy="3779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86261" y="2431205"/>
            <a:ext cx="48718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Not only are libraries the foundation of the community but also a bridge to give all patrons in their community the opportunity to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Experience the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Networking and gathering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New hobbies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6"/>
    </mc:Choice>
    <mc:Fallback xmlns="">
      <p:transition spd="slow" advTm="830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public libraries remain relevant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89170" y="6250913"/>
            <a:ext cx="6917210" cy="365125"/>
          </a:xfrm>
        </p:spPr>
        <p:txBody>
          <a:bodyPr/>
          <a:lstStyle/>
          <a:p>
            <a:r>
              <a:rPr lang="en-US" dirty="0" smtClean="0"/>
              <a:t>Copyright 2017 Mid-America Library Alliance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90" y="724049"/>
            <a:ext cx="876300" cy="812800"/>
          </a:xfrm>
          <a:prstGeom prst="rect">
            <a:avLst/>
          </a:prstGeom>
        </p:spPr>
      </p:pic>
      <p:pic>
        <p:nvPicPr>
          <p:cNvPr id="5122" name="Picture 2" descr="Image result for reflect communit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1"/>
          <a:stretch/>
        </p:blipFill>
        <p:spPr bwMode="auto">
          <a:xfrm>
            <a:off x="780654" y="2275229"/>
            <a:ext cx="3534954" cy="3578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8573" y="2649196"/>
            <a:ext cx="64695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______________ Public Library reflects the diversity, character needs and expectations of our community.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We continue to listen, evaluate and grow to meet these needs.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We need the support of our community leaders to make this happen.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8"/>
    </mc:Choice>
    <mc:Fallback xmlns="">
      <p:transition spd="slow" advTm="180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349</TotalTime>
  <Words>614</Words>
  <Application>Microsoft Office PowerPoint</Application>
  <PresentationFormat>Widescreen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Wingdings 2</vt:lpstr>
      <vt:lpstr>Dividend</vt:lpstr>
      <vt:lpstr>Public Library community engagement</vt:lpstr>
      <vt:lpstr>Your Library…..your way</vt:lpstr>
      <vt:lpstr>Who we are</vt:lpstr>
      <vt:lpstr>Collections</vt:lpstr>
      <vt:lpstr>Programming</vt:lpstr>
      <vt:lpstr>Public libraries support education</vt:lpstr>
      <vt:lpstr>Healthy library                       healthy community </vt:lpstr>
      <vt:lpstr>Our Library…….our community</vt:lpstr>
      <vt:lpstr>Why public libraries remain relevant</vt:lpstr>
      <vt:lpstr>Invest in your public library for great returns</vt:lpstr>
      <vt:lpstr>Creating Your packet</vt:lpstr>
      <vt:lpstr>Our struggle is real</vt:lpstr>
      <vt:lpstr>Commit to the future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Public Library Directors</dc:title>
  <dc:creator>Susan Burton</dc:creator>
  <cp:lastModifiedBy>Susan Burton</cp:lastModifiedBy>
  <cp:revision>38</cp:revision>
  <cp:lastPrinted>2015-08-13T15:46:04Z</cp:lastPrinted>
  <dcterms:created xsi:type="dcterms:W3CDTF">2015-08-05T16:40:43Z</dcterms:created>
  <dcterms:modified xsi:type="dcterms:W3CDTF">2017-06-21T17:48:25Z</dcterms:modified>
</cp:coreProperties>
</file>